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14"/>
  </p:notesMasterIdLst>
  <p:sldIdLst>
    <p:sldId id="270" r:id="rId2"/>
    <p:sldId id="318" r:id="rId3"/>
    <p:sldId id="268" r:id="rId4"/>
    <p:sldId id="326" r:id="rId5"/>
    <p:sldId id="321" r:id="rId6"/>
    <p:sldId id="316" r:id="rId7"/>
    <p:sldId id="314" r:id="rId8"/>
    <p:sldId id="303" r:id="rId9"/>
    <p:sldId id="320" r:id="rId10"/>
    <p:sldId id="317" r:id="rId11"/>
    <p:sldId id="319" r:id="rId12"/>
    <p:sldId id="325" r:id="rId1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Helvetica Neue" panose="02000503000000020004" pitchFamily="2" charset="0"/>
      <p:regular r:id="rId19"/>
      <p:bold r:id="rId20"/>
      <p:italic r:id="rId21"/>
      <p:boldItalic r:id="rId22"/>
    </p:embeddedFont>
    <p:embeddedFont>
      <p:font typeface="Merriweather Sans" pitchFamily="2" charset="77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SemiBold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B6D4"/>
    <a:srgbClr val="136F22"/>
    <a:srgbClr val="197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62"/>
    <p:restoredTop sz="96341"/>
  </p:normalViewPr>
  <p:slideViewPr>
    <p:cSldViewPr snapToGrid="0">
      <p:cViewPr>
        <p:scale>
          <a:sx n="200" d="100"/>
          <a:sy n="200" d="100"/>
        </p:scale>
        <p:origin x="1608" y="232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5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3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February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72281"/>
              </p:ext>
            </p:extLst>
          </p:nvPr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 rot="19881135">
            <a:off x="1962209" y="2152409"/>
            <a:ext cx="1839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Trusted Computing SIG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286110" y="310112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994770" y="3498833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CFI SIG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303622" y="376456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959765" y="3989672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rgbClr val="10B6D4"/>
                </a:solidFill>
              </a:rPr>
              <a:t>uArch</a:t>
            </a:r>
            <a:r>
              <a:rPr lang="en-GB" sz="1100" dirty="0">
                <a:solidFill>
                  <a:srgbClr val="10B6D4"/>
                </a:solidFill>
              </a:rPr>
              <a:t> Side Channel SIG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20640305">
            <a:off x="2854849" y="4403154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Crypto TG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14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145303"/>
            <a:ext cx="8015100" cy="685800"/>
          </a:xfrm>
        </p:spPr>
        <p:txBody>
          <a:bodyPr/>
          <a:lstStyle/>
          <a:p>
            <a:r>
              <a:rPr lang="en-GB" dirty="0"/>
              <a:t>Security HC - 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6717" y="767603"/>
            <a:ext cx="1766" cy="38380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15662" y="4604374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419" y="462357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61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76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23150" y="1077213"/>
            <a:ext cx="1955503" cy="18377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79616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558425"/>
            <a:ext cx="5046998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 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/ GHOST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1079104"/>
            <a:ext cx="546778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32367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836383" y="3095572"/>
            <a:ext cx="370683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TG(s): Temporal Fencing and others (?)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29134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53848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32370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203686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203686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6B37AF-2449-C144-BFDA-C60A39D8DBA2}"/>
              </a:ext>
            </a:extLst>
          </p:cNvPr>
          <p:cNvSpPr/>
          <p:nvPr/>
        </p:nvSpPr>
        <p:spPr>
          <a:xfrm>
            <a:off x="147145" y="846040"/>
            <a:ext cx="7803055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Incident Response Team</a:t>
            </a:r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HC -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26262-D39F-F849-ADD9-405C471C8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47090C1-26F5-4344-8FC7-9BE17016C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543"/>
            <a:ext cx="9144000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9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2FBB5-20B5-2A4C-8AEA-1A824931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Specifications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261F11-D686-8E46-A06D-5E5EA97DF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99491"/>
              </p:ext>
            </p:extLst>
          </p:nvPr>
        </p:nvGraphicFramePr>
        <p:xfrm>
          <a:off x="309093" y="1157935"/>
          <a:ext cx="8435560" cy="3605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7112">
                  <a:extLst>
                    <a:ext uri="{9D8B030D-6E8A-4147-A177-3AD203B41FA5}">
                      <a16:colId xmlns:a16="http://schemas.microsoft.com/office/drawing/2014/main" val="165102955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511722610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68004326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743449973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95003085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68554727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1012579197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378567296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729669982"/>
                    </a:ext>
                  </a:extLst>
                </a:gridCol>
              </a:tblGrid>
              <a:tr h="3138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CY23-Q1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CY23-Q2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6023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Security Model</a:t>
                      </a:r>
                    </a:p>
                    <a:p>
                      <a:pPr algn="l"/>
                      <a:r>
                        <a:rPr lang="en-US" sz="1000" dirty="0"/>
                        <a:t>(non-ISA)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864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AP-TEE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highlight>
                            <a:srgbClr val="FFFF00"/>
                          </a:highlight>
                        </a:rPr>
                        <a:t>(ISA?)</a:t>
                      </a:r>
                      <a:endParaRPr 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19700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CFI</a:t>
                      </a:r>
                    </a:p>
                    <a:p>
                      <a:r>
                        <a:rPr lang="en-US" sz="1000" dirty="0">
                          <a:highlight>
                            <a:srgbClr val="FFFF00"/>
                          </a:highlight>
                        </a:rPr>
                        <a:t>(ISA?)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67143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Vector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2824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GHOST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01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S-mode MPU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62209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IOPMP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(ISA)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12120"/>
                  </a:ext>
                </a:extLst>
              </a:tr>
              <a:tr h="406118">
                <a:tc>
                  <a:txBody>
                    <a:bodyPr/>
                    <a:lstStyle/>
                    <a:p>
                      <a:r>
                        <a:rPr lang="en-US" sz="1100" dirty="0" err="1"/>
                        <a:t>uSC</a:t>
                      </a:r>
                      <a:r>
                        <a:rPr lang="en-US" sz="1100" dirty="0"/>
                        <a:t> leakage</a:t>
                      </a:r>
                    </a:p>
                    <a:p>
                      <a:r>
                        <a:rPr lang="en-US" sz="1000" dirty="0"/>
                        <a:t>(TBD)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57503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FEEEC1-0587-CB49-8C4D-26862AB49DBA}"/>
              </a:ext>
            </a:extLst>
          </p:cNvPr>
          <p:cNvSpPr/>
          <p:nvPr/>
        </p:nvSpPr>
        <p:spPr>
          <a:xfrm>
            <a:off x="3300391" y="3611630"/>
            <a:ext cx="930503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AB51F9-64FF-6C42-B411-4465ED15A35E}"/>
              </a:ext>
            </a:extLst>
          </p:cNvPr>
          <p:cNvSpPr/>
          <p:nvPr/>
        </p:nvSpPr>
        <p:spPr>
          <a:xfrm>
            <a:off x="3289378" y="4017449"/>
            <a:ext cx="960656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C3478-E724-934B-8A45-F2CDE606E69B}"/>
              </a:ext>
            </a:extLst>
          </p:cNvPr>
          <p:cNvSpPr/>
          <p:nvPr/>
        </p:nvSpPr>
        <p:spPr>
          <a:xfrm>
            <a:off x="3711210" y="2373134"/>
            <a:ext cx="79205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59CD2E-D7B4-914C-8D2C-E77EC7E35C17}"/>
              </a:ext>
            </a:extLst>
          </p:cNvPr>
          <p:cNvSpPr/>
          <p:nvPr/>
        </p:nvSpPr>
        <p:spPr>
          <a:xfrm>
            <a:off x="2060620" y="1960827"/>
            <a:ext cx="1416676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78EF9-0B1C-7246-98CA-11732AE1DDE0}"/>
              </a:ext>
            </a:extLst>
          </p:cNvPr>
          <p:cNvSpPr/>
          <p:nvPr/>
        </p:nvSpPr>
        <p:spPr>
          <a:xfrm>
            <a:off x="4307806" y="4013454"/>
            <a:ext cx="1526324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02B4D6-66B3-5A45-BBBE-096A218FAFF7}"/>
              </a:ext>
            </a:extLst>
          </p:cNvPr>
          <p:cNvSpPr/>
          <p:nvPr/>
        </p:nvSpPr>
        <p:spPr>
          <a:xfrm>
            <a:off x="2073320" y="1551678"/>
            <a:ext cx="760897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FBC003-643D-614D-B5E4-C562A7C13ECA}"/>
              </a:ext>
            </a:extLst>
          </p:cNvPr>
          <p:cNvSpPr/>
          <p:nvPr/>
        </p:nvSpPr>
        <p:spPr>
          <a:xfrm>
            <a:off x="2869488" y="1551678"/>
            <a:ext cx="48080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077BE0-258C-8C41-9E99-273621F44594}"/>
              </a:ext>
            </a:extLst>
          </p:cNvPr>
          <p:cNvSpPr/>
          <p:nvPr/>
        </p:nvSpPr>
        <p:spPr>
          <a:xfrm>
            <a:off x="3524610" y="1960826"/>
            <a:ext cx="54949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0FDA4D-741B-8846-A15F-0D33441C5B81}"/>
              </a:ext>
            </a:extLst>
          </p:cNvPr>
          <p:cNvSpPr/>
          <p:nvPr/>
        </p:nvSpPr>
        <p:spPr>
          <a:xfrm>
            <a:off x="2034863" y="4417531"/>
            <a:ext cx="217652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813E4E-1DAE-BA4D-A08D-41568281CBDF}"/>
              </a:ext>
            </a:extLst>
          </p:cNvPr>
          <p:cNvSpPr/>
          <p:nvPr/>
        </p:nvSpPr>
        <p:spPr>
          <a:xfrm>
            <a:off x="3390006" y="1549519"/>
            <a:ext cx="960853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C6841E-F048-7344-824D-539EEC81ED36}"/>
              </a:ext>
            </a:extLst>
          </p:cNvPr>
          <p:cNvSpPr/>
          <p:nvPr/>
        </p:nvSpPr>
        <p:spPr>
          <a:xfrm>
            <a:off x="2047740" y="2371620"/>
            <a:ext cx="1596981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325152-64B5-8A46-BE5E-F29341976646}"/>
              </a:ext>
            </a:extLst>
          </p:cNvPr>
          <p:cNvSpPr/>
          <p:nvPr/>
        </p:nvSpPr>
        <p:spPr>
          <a:xfrm>
            <a:off x="4250033" y="4417530"/>
            <a:ext cx="110114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BB920-E3B0-0C46-949C-65ABD5D96428}"/>
              </a:ext>
            </a:extLst>
          </p:cNvPr>
          <p:cNvSpPr/>
          <p:nvPr/>
        </p:nvSpPr>
        <p:spPr>
          <a:xfrm>
            <a:off x="5402693" y="4417530"/>
            <a:ext cx="2176529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DE319F-1A6A-F048-9396-C49572A8007A}"/>
              </a:ext>
            </a:extLst>
          </p:cNvPr>
          <p:cNvSpPr/>
          <p:nvPr/>
        </p:nvSpPr>
        <p:spPr>
          <a:xfrm>
            <a:off x="7624302" y="4411091"/>
            <a:ext cx="1101141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57DA69-7F0B-0745-9EAB-B787B259B2FB}"/>
              </a:ext>
            </a:extLst>
          </p:cNvPr>
          <p:cNvSpPr/>
          <p:nvPr/>
        </p:nvSpPr>
        <p:spPr>
          <a:xfrm>
            <a:off x="5233754" y="1551545"/>
            <a:ext cx="960854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15A54B1-D570-5E49-A275-88E31EAEABDE}"/>
              </a:ext>
            </a:extLst>
          </p:cNvPr>
          <p:cNvSpPr/>
          <p:nvPr/>
        </p:nvSpPr>
        <p:spPr>
          <a:xfrm>
            <a:off x="4390862" y="1549517"/>
            <a:ext cx="799857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2D51841-2BEA-ED4D-8423-984629304407}"/>
              </a:ext>
            </a:extLst>
          </p:cNvPr>
          <p:cNvSpPr/>
          <p:nvPr/>
        </p:nvSpPr>
        <p:spPr>
          <a:xfrm>
            <a:off x="2047740" y="2788615"/>
            <a:ext cx="221051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FDFB54-4B0A-AE46-A1FF-67E18D1CCBFA}"/>
              </a:ext>
            </a:extLst>
          </p:cNvPr>
          <p:cNvSpPr/>
          <p:nvPr/>
        </p:nvSpPr>
        <p:spPr>
          <a:xfrm>
            <a:off x="4306645" y="2782151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3AAC5-5DCE-A345-9CB4-B5D7C003CD12}"/>
              </a:ext>
            </a:extLst>
          </p:cNvPr>
          <p:cNvSpPr/>
          <p:nvPr/>
        </p:nvSpPr>
        <p:spPr>
          <a:xfrm>
            <a:off x="5389686" y="2774098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76769F3-DA53-1D47-B62C-A4C1E1ADD293}"/>
              </a:ext>
            </a:extLst>
          </p:cNvPr>
          <p:cNvSpPr/>
          <p:nvPr/>
        </p:nvSpPr>
        <p:spPr>
          <a:xfrm>
            <a:off x="2389299" y="3611606"/>
            <a:ext cx="851078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24608E-09B6-A640-959D-82B010BE79EC}"/>
              </a:ext>
            </a:extLst>
          </p:cNvPr>
          <p:cNvSpPr/>
          <p:nvPr/>
        </p:nvSpPr>
        <p:spPr>
          <a:xfrm>
            <a:off x="2033789" y="4023888"/>
            <a:ext cx="1193236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A0610B9-6AA5-3C4E-AEC9-FB08C48BD209}"/>
              </a:ext>
            </a:extLst>
          </p:cNvPr>
          <p:cNvSpPr/>
          <p:nvPr/>
        </p:nvSpPr>
        <p:spPr>
          <a:xfrm>
            <a:off x="4123469" y="1961587"/>
            <a:ext cx="2302189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FA9EEC-EBBE-E041-B5A6-85F821DB5E8E}"/>
              </a:ext>
            </a:extLst>
          </p:cNvPr>
          <p:cNvSpPr/>
          <p:nvPr/>
        </p:nvSpPr>
        <p:spPr>
          <a:xfrm>
            <a:off x="4288489" y="3611605"/>
            <a:ext cx="105087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CCE237-A7BB-3041-95E5-5169FEBB6D06}"/>
              </a:ext>
            </a:extLst>
          </p:cNvPr>
          <p:cNvSpPr/>
          <p:nvPr/>
        </p:nvSpPr>
        <p:spPr>
          <a:xfrm>
            <a:off x="5402693" y="3607319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CDE499-0860-5341-AB6B-10B033BAA03D}"/>
              </a:ext>
            </a:extLst>
          </p:cNvPr>
          <p:cNvSpPr/>
          <p:nvPr/>
        </p:nvSpPr>
        <p:spPr>
          <a:xfrm>
            <a:off x="5884575" y="4013576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224AEC6-202B-3A4D-BA8E-7372A88CD2EA}"/>
              </a:ext>
            </a:extLst>
          </p:cNvPr>
          <p:cNvSpPr/>
          <p:nvPr/>
        </p:nvSpPr>
        <p:spPr>
          <a:xfrm>
            <a:off x="4559121" y="2366633"/>
            <a:ext cx="2904186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B5497C6-71CD-DB40-AA8E-17D359620CB6}"/>
              </a:ext>
            </a:extLst>
          </p:cNvPr>
          <p:cNvSpPr/>
          <p:nvPr/>
        </p:nvSpPr>
        <p:spPr>
          <a:xfrm>
            <a:off x="7553678" y="1956310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A0B4A7-8110-464E-98BE-DAE4E737C16E}"/>
              </a:ext>
            </a:extLst>
          </p:cNvPr>
          <p:cNvSpPr/>
          <p:nvPr/>
        </p:nvSpPr>
        <p:spPr>
          <a:xfrm>
            <a:off x="6500673" y="3604403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70BB0D0-D5B1-F24D-96D9-469E54EC9BA9}"/>
              </a:ext>
            </a:extLst>
          </p:cNvPr>
          <p:cNvSpPr/>
          <p:nvPr/>
        </p:nvSpPr>
        <p:spPr>
          <a:xfrm>
            <a:off x="6982523" y="4018045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930DF2-77E3-AB40-8147-E019C6A00B0F}"/>
              </a:ext>
            </a:extLst>
          </p:cNvPr>
          <p:cNvSpPr txBox="1"/>
          <p:nvPr/>
        </p:nvSpPr>
        <p:spPr>
          <a:xfrm>
            <a:off x="4915442" y="283335"/>
            <a:ext cx="2174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TBD: </a:t>
            </a:r>
          </a:p>
          <a:p>
            <a:pPr marL="285750" indent="-285750">
              <a:buFontTx/>
              <a:buChar char="-"/>
            </a:pPr>
            <a:r>
              <a:rPr lang="en-US" dirty="0">
                <a:highlight>
                  <a:srgbClr val="FFFF00"/>
                </a:highlight>
              </a:rPr>
              <a:t>Lightweight TEE</a:t>
            </a:r>
          </a:p>
          <a:p>
            <a:pPr marL="285750" indent="-285750">
              <a:buFontTx/>
              <a:buChar char="-"/>
            </a:pPr>
            <a:r>
              <a:rPr lang="en-US" dirty="0">
                <a:highlight>
                  <a:srgbClr val="FFFF00"/>
                </a:highlight>
              </a:rPr>
              <a:t>Memory Tagging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BAD265-68A4-B64A-B8F0-B8A832F01882}"/>
              </a:ext>
            </a:extLst>
          </p:cNvPr>
          <p:cNvSpPr/>
          <p:nvPr/>
        </p:nvSpPr>
        <p:spPr>
          <a:xfrm>
            <a:off x="3296160" y="3196763"/>
            <a:ext cx="708573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F19D17E-AF4A-7042-B6E5-E9E8DF9D1B74}"/>
              </a:ext>
            </a:extLst>
          </p:cNvPr>
          <p:cNvSpPr/>
          <p:nvPr/>
        </p:nvSpPr>
        <p:spPr>
          <a:xfrm>
            <a:off x="2385068" y="3196739"/>
            <a:ext cx="851078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6955D9-B2DD-9F4D-9D2B-C8C8721A8FE5}"/>
              </a:ext>
            </a:extLst>
          </p:cNvPr>
          <p:cNvSpPr/>
          <p:nvPr/>
        </p:nvSpPr>
        <p:spPr>
          <a:xfrm>
            <a:off x="4076823" y="3196738"/>
            <a:ext cx="105087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1CF72B-64D9-B340-AE44-FBF3AC904869}"/>
              </a:ext>
            </a:extLst>
          </p:cNvPr>
          <p:cNvSpPr/>
          <p:nvPr/>
        </p:nvSpPr>
        <p:spPr>
          <a:xfrm>
            <a:off x="5188335" y="3192452"/>
            <a:ext cx="851079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9ABCFB-FC5B-C84B-93EB-B2E7647BD850}"/>
              </a:ext>
            </a:extLst>
          </p:cNvPr>
          <p:cNvSpPr/>
          <p:nvPr/>
        </p:nvSpPr>
        <p:spPr>
          <a:xfrm>
            <a:off x="6104467" y="3189536"/>
            <a:ext cx="939795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0B6F24F-53B4-A54E-8009-BFEB65577C5C}"/>
              </a:ext>
            </a:extLst>
          </p:cNvPr>
          <p:cNvSpPr/>
          <p:nvPr/>
        </p:nvSpPr>
        <p:spPr>
          <a:xfrm>
            <a:off x="7506467" y="2366633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3CA8240-E14E-2F4D-9E41-1444C2C99D8A}"/>
              </a:ext>
            </a:extLst>
          </p:cNvPr>
          <p:cNvSpPr/>
          <p:nvPr/>
        </p:nvSpPr>
        <p:spPr>
          <a:xfrm>
            <a:off x="6472341" y="1956311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</p:spTree>
    <p:extLst>
      <p:ext uri="{BB962C8B-B14F-4D97-AF65-F5344CB8AC3E}">
        <p14:creationId xmlns:p14="http://schemas.microsoft.com/office/powerpoint/2010/main" val="341153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96720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Side Channel Leakage Protection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Memory Safety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</Words>
  <Application>Microsoft Macintosh PowerPoint</Application>
  <PresentationFormat>On-screen Show (16:9)</PresentationFormat>
  <Paragraphs>254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.AppleSystemUIFont</vt:lpstr>
      <vt:lpstr>Open Sans</vt:lpstr>
      <vt:lpstr>Helvetica Neue</vt:lpstr>
      <vt:lpstr>Neo Sans</vt:lpstr>
      <vt:lpstr>Arial</vt:lpstr>
      <vt:lpstr>Open Sans SemiBold</vt:lpstr>
      <vt:lpstr>Merriweather Sans</vt:lpstr>
      <vt:lpstr>Gill Sans</vt:lpstr>
      <vt:lpstr>Century Gothic</vt:lpstr>
      <vt:lpstr>Simple Light</vt:lpstr>
      <vt:lpstr>RISC-V Security February 2022 </vt:lpstr>
      <vt:lpstr>Security HC - Roadmap</vt:lpstr>
      <vt:lpstr>Security HC - Organization</vt:lpstr>
      <vt:lpstr>Planned Specifications </vt:lpstr>
      <vt:lpstr>Backup</vt:lpstr>
      <vt:lpstr>Intrinsic Security</vt:lpstr>
      <vt:lpstr>Security and RISC-V</vt:lpstr>
      <vt:lpstr>RISC-V Security 5 year horizon</vt:lpstr>
      <vt:lpstr>Long-Term Priorities</vt:lpstr>
      <vt:lpstr>2021 Highlights</vt:lpstr>
      <vt:lpstr>1st Half 2022 Targets</vt:lpstr>
      <vt:lpstr>Competition (Work-in-Progress)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2022-02-15T21:53:34Z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1642086187</vt:lpwstr>
  </property>
</Properties>
</file>